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04" r:id="rId3"/>
    <p:sldId id="286" r:id="rId4"/>
    <p:sldId id="287" r:id="rId5"/>
    <p:sldId id="302" r:id="rId6"/>
    <p:sldId id="306" r:id="rId7"/>
    <p:sldId id="307" r:id="rId8"/>
    <p:sldId id="288" r:id="rId9"/>
    <p:sldId id="303" r:id="rId10"/>
    <p:sldId id="290" r:id="rId11"/>
    <p:sldId id="308" r:id="rId12"/>
    <p:sldId id="310" r:id="rId13"/>
    <p:sldId id="309" r:id="rId14"/>
    <p:sldId id="294" r:id="rId15"/>
    <p:sldId id="299" r:id="rId16"/>
    <p:sldId id="298" r:id="rId17"/>
    <p:sldId id="300" r:id="rId18"/>
    <p:sldId id="301" r:id="rId19"/>
    <p:sldId id="289" r:id="rId20"/>
  </p:sldIdLst>
  <p:sldSz cx="18288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Conduit ITC Light"/>
        <a:ea typeface="Conduit ITC Light"/>
        <a:cs typeface="Conduit ITC Light"/>
        <a:sym typeface="Conduit ITC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15457"/>
    <a:srgbClr val="17BD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7"/>
    <p:restoredTop sz="65356"/>
  </p:normalViewPr>
  <p:slideViewPr>
    <p:cSldViewPr snapToGrid="0" snapToObjects="1">
      <p:cViewPr varScale="1">
        <p:scale>
          <a:sx n="36" d="100"/>
          <a:sy n="36" d="100"/>
        </p:scale>
        <p:origin x="64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856418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 smtClean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uFillTx/>
              <a:latin typeface="Calisto MT" charset="0"/>
              <a:ea typeface="Calisto MT" charset="0"/>
              <a:cs typeface="Calisto MT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0255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1" baseline="0" dirty="0" smtClean="0"/>
              <a:t>Cassandra er bygget opp av et </a:t>
            </a:r>
            <a:r>
              <a:rPr lang="nb-NO" b="1" baseline="0" dirty="0" err="1" smtClean="0"/>
              <a:t>cluster</a:t>
            </a:r>
            <a:r>
              <a:rPr lang="nb-NO" b="1" baseline="0" dirty="0" smtClean="0"/>
              <a:t>: </a:t>
            </a:r>
            <a:r>
              <a:rPr lang="nb-NO" b="0" baseline="0" dirty="0" smtClean="0"/>
              <a:t>Et </a:t>
            </a:r>
            <a:r>
              <a:rPr lang="nb-NO" b="0" baseline="0" dirty="0" err="1" smtClean="0"/>
              <a:t>cluster</a:t>
            </a:r>
            <a:r>
              <a:rPr lang="nb-NO" b="0" baseline="0" dirty="0" smtClean="0"/>
              <a:t> er en samling av flere </a:t>
            </a:r>
            <a:r>
              <a:rPr lang="nb-NO" b="0" baseline="0" dirty="0" err="1" smtClean="0"/>
              <a:t>cassandra</a:t>
            </a:r>
            <a:r>
              <a:rPr lang="nb-NO" b="0" baseline="0" dirty="0" smtClean="0"/>
              <a:t>-instanser som snakker sammen, og utgjør </a:t>
            </a:r>
            <a:r>
              <a:rPr lang="nb-NO" b="0" baseline="0" dirty="0" err="1" smtClean="0"/>
              <a:t>èn</a:t>
            </a:r>
            <a:r>
              <a:rPr lang="nb-NO" b="0" baseline="0" dirty="0" smtClean="0"/>
              <a:t> Cassandra database.</a:t>
            </a:r>
            <a:endParaRPr lang="nb-NO" b="1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="1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1" baseline="0" dirty="0" smtClean="0"/>
              <a:t>Distribuert</a:t>
            </a:r>
            <a:r>
              <a:rPr lang="nb-NO" baseline="0" dirty="0" smtClean="0"/>
              <a:t>: Mange noder som snakker sammen, enten virtuelle eller fysiske maskiner.</a:t>
            </a:r>
            <a:br>
              <a:rPr lang="nb-NO" baseline="0" dirty="0" smtClean="0"/>
            </a:br>
            <a:r>
              <a:rPr lang="nb-NO" baseline="0" dirty="0" smtClean="0"/>
              <a:t>Nodene kan være på samme sted fysisk, eller spredt over ulike geografiske lokasjoner</a:t>
            </a:r>
          </a:p>
          <a:p>
            <a:pPr marL="342900" lvl="3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3" indent="-342900">
              <a:buSzPct val="75000"/>
              <a:buFont typeface="Arial" charset="0"/>
              <a:buChar char="•"/>
            </a:pPr>
            <a:r>
              <a:rPr lang="nb-NO" b="1" baseline="0" dirty="0" smtClean="0"/>
              <a:t>Desentralisert</a:t>
            </a:r>
            <a:r>
              <a:rPr lang="nb-NO" b="0" baseline="0" dirty="0" smtClean="0"/>
              <a:t>: Det er ingen master-slave arkitektur. Alle noder er like og vet om hverandre. Det betyr at du kan spørre hvilken node du vil og få svar -&gt; de vet om hverandre og hvilke data hver enkelt node holder på.</a:t>
            </a:r>
            <a:r>
              <a:rPr lang="nb-NO" b="1" baseline="0" dirty="0" smtClean="0"/>
              <a:t> </a:t>
            </a:r>
            <a:r>
              <a:rPr lang="nb-NO" b="1" baseline="0" dirty="0" smtClean="0"/>
              <a:t/>
            </a:r>
            <a:br>
              <a:rPr lang="nb-NO" b="1" baseline="0" dirty="0" smtClean="0"/>
            </a:br>
            <a:r>
              <a:rPr lang="nb-NO" b="0" baseline="0" dirty="0" smtClean="0"/>
              <a:t>En hvilken som helst node kan opptre som en ”</a:t>
            </a:r>
            <a:r>
              <a:rPr lang="nb-NO" b="0" baseline="0" dirty="0" err="1" smtClean="0"/>
              <a:t>coordinator</a:t>
            </a:r>
            <a:r>
              <a:rPr lang="nb-NO" b="0" baseline="0" dirty="0" smtClean="0"/>
              <a:t> node”, en </a:t>
            </a:r>
            <a:r>
              <a:rPr lang="nb-NO" b="0" baseline="0" dirty="0" err="1" smtClean="0"/>
              <a:t>midertidig</a:t>
            </a:r>
            <a:r>
              <a:rPr lang="nb-NO" b="0" baseline="0" dirty="0" smtClean="0"/>
              <a:t> master for akkurat den ene </a:t>
            </a:r>
            <a:r>
              <a:rPr lang="nb-NO" b="0" baseline="0" dirty="0" err="1" smtClean="0"/>
              <a:t>requesten</a:t>
            </a:r>
            <a:r>
              <a:rPr lang="nb-NO" b="0" baseline="0" dirty="0" smtClean="0"/>
              <a:t>, enten </a:t>
            </a:r>
            <a:r>
              <a:rPr lang="nb-NO" b="0" baseline="0" dirty="0" err="1" smtClean="0"/>
              <a:t>read</a:t>
            </a:r>
            <a:r>
              <a:rPr lang="nb-NO" b="0" baseline="0" dirty="0" smtClean="0"/>
              <a:t> eller </a:t>
            </a:r>
            <a:r>
              <a:rPr lang="nb-NO" b="0" baseline="0" dirty="0" err="1" smtClean="0"/>
              <a:t>write</a:t>
            </a:r>
            <a:r>
              <a:rPr lang="nb-NO" b="0" baseline="0" dirty="0" smtClean="0"/>
              <a:t>.</a:t>
            </a:r>
            <a:r>
              <a:rPr lang="nb-NO" b="0" baseline="0" dirty="0" smtClean="0"/>
              <a:t/>
            </a:r>
            <a:br>
              <a:rPr lang="nb-NO" b="0" baseline="0" dirty="0" smtClean="0"/>
            </a:br>
            <a:r>
              <a:rPr lang="nb-NO" b="0" baseline="0" dirty="0" smtClean="0"/>
              <a:t>Det betyr at de ikke har et single </a:t>
            </a:r>
            <a:r>
              <a:rPr lang="nb-NO" b="0" baseline="0" dirty="0" err="1" smtClean="0"/>
              <a:t>point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of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failure</a:t>
            </a:r>
            <a:r>
              <a:rPr lang="nb-NO" b="0" baseline="0" dirty="0" smtClean="0"/>
              <a:t>, som fort kan skje i master-slave arkitekturer hvor det er en master som ”styrer” slavene, og vet hvor data finnes. Hvis masteren forsvinner kan det oppstå problemer. I Cassandra kan du bare kontakte en annen node.</a:t>
            </a:r>
          </a:p>
          <a:p>
            <a:pPr marL="342900" lvl="3" indent="-342900">
              <a:buSzPct val="75000"/>
              <a:buFont typeface="Arial" charset="0"/>
              <a:buChar char="•"/>
            </a:pPr>
            <a:endParaRPr lang="nb-NO" b="0" baseline="0" dirty="0" smtClean="0"/>
          </a:p>
          <a:p>
            <a:pPr marL="342900" lvl="3" indent="-342900">
              <a:buSzPct val="75000"/>
              <a:buFont typeface="Arial" charset="0"/>
              <a:buChar char="•"/>
            </a:pPr>
            <a:r>
              <a:rPr lang="nb-NO" b="1" baseline="0" dirty="0" err="1" smtClean="0"/>
              <a:t>HashRing</a:t>
            </a:r>
            <a:r>
              <a:rPr lang="nb-NO" b="0" baseline="0" dirty="0" smtClean="0"/>
              <a:t>: </a:t>
            </a:r>
            <a:r>
              <a:rPr lang="nb-NO" b="0" baseline="0" dirty="0" err="1" smtClean="0"/>
              <a:t>HashRing</a:t>
            </a:r>
            <a:r>
              <a:rPr lang="nb-NO" b="0" baseline="0" dirty="0" smtClean="0"/>
              <a:t> er et gigantisk </a:t>
            </a:r>
            <a:r>
              <a:rPr lang="nb-NO" b="0" baseline="0" dirty="0" err="1" smtClean="0"/>
              <a:t>HashMap</a:t>
            </a:r>
            <a:r>
              <a:rPr lang="nb-NO" b="0" baseline="0" dirty="0" smtClean="0"/>
              <a:t> som ”</a:t>
            </a:r>
            <a:r>
              <a:rPr lang="nb-NO" b="0" baseline="0" dirty="0" err="1" smtClean="0"/>
              <a:t>wrapper</a:t>
            </a:r>
            <a:r>
              <a:rPr lang="nb-NO" b="0" baseline="0" dirty="0" smtClean="0"/>
              <a:t> rundt” når du kommer til </a:t>
            </a:r>
            <a:r>
              <a:rPr lang="nb-NO" b="0" baseline="0" dirty="0" err="1" smtClean="0"/>
              <a:t>max-value</a:t>
            </a:r>
            <a:r>
              <a:rPr lang="nb-NO" b="0" baseline="0" dirty="0" smtClean="0"/>
              <a:t>. </a:t>
            </a:r>
            <a:br>
              <a:rPr lang="nb-NO" b="0" baseline="0" dirty="0" smtClean="0"/>
            </a:br>
            <a:r>
              <a:rPr lang="nb-NO" b="0" baseline="0" dirty="0" smtClean="0"/>
              <a:t>Når en verdi skrives eller leses fra Cassandra er det første som skjer at nøkkelen, den unike identifikatoren, </a:t>
            </a:r>
            <a:r>
              <a:rPr lang="nb-NO" b="0" baseline="0" dirty="0" err="1" smtClean="0"/>
              <a:t>hashes</a:t>
            </a:r>
            <a:r>
              <a:rPr lang="nb-NO" b="0" baseline="0" dirty="0" smtClean="0"/>
              <a:t>. </a:t>
            </a:r>
            <a:br>
              <a:rPr lang="nb-NO" b="0" baseline="0" dirty="0" smtClean="0"/>
            </a:br>
            <a:r>
              <a:rPr lang="nb-NO" b="0" baseline="0" dirty="0" err="1" smtClean="0"/>
              <a:t>Hashen</a:t>
            </a:r>
            <a:r>
              <a:rPr lang="nb-NO" b="0" baseline="0" dirty="0" smtClean="0"/>
              <a:t> som kommer fra nøkkelen sier Cassandra hvilken node som inneholder dataene.</a:t>
            </a:r>
            <a:br>
              <a:rPr lang="nb-NO" b="0" baseline="0" dirty="0" smtClean="0"/>
            </a:br>
            <a:r>
              <a:rPr lang="nb-NO" b="0" baseline="0" dirty="0" smtClean="0"/>
              <a:t>Nodene har fordelt ansvaret for alle gyldige verdier i </a:t>
            </a:r>
            <a:r>
              <a:rPr lang="nb-NO" b="0" baseline="0" dirty="0" err="1" smtClean="0"/>
              <a:t>HashMapet</a:t>
            </a:r>
            <a:r>
              <a:rPr lang="nb-NO" b="0" baseline="0" dirty="0" smtClean="0"/>
              <a:t> seg imellom på forhånd.</a:t>
            </a:r>
            <a:endParaRPr lang="nb-NO" b="1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585402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Hva gjør vi hvis noden som har dataene går offline?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Det kan være nettverksfeil, hardwarefeil eller strømbrudd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Det kan til og med være naturkatastrofer som tornadoer som slår ut hele datasentre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Hva gjør vi da?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="0" baseline="0" dirty="0" smtClean="0"/>
              <a:t>Hvordan kan vi fortsatt sørge for at dataene er tilgjengelige </a:t>
            </a:r>
            <a:r>
              <a:rPr lang="nb-NO" b="0" baseline="0" dirty="0" err="1" smtClean="0"/>
              <a:t>selvom</a:t>
            </a:r>
            <a:r>
              <a:rPr lang="nb-NO" b="0" baseline="0" dirty="0" smtClean="0"/>
              <a:t> noden som er ansvarlig er nede?</a:t>
            </a:r>
            <a:endParaRPr lang="nb-NO" b="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223319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err="1" smtClean="0"/>
              <a:t>Replikering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Det vil si å lagre ”kopier” eller instanser av dataene i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Sikrer redundans hvis en eller flere noder skulle gå ned eller bli borte.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replikasjonsfaktor på 3 betyr at det dataene finnes på totalt 3 noder i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 som holder på samme verdi.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Nodene i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 vet om dette slik at de kan spørre riktige noder hvis de ikke for eksempel ikke får svar.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702805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Bryter med hva dere lærer om relasjonsdatabaser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err="1" smtClean="0"/>
              <a:t>User_by_id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user_by_lastname</a:t>
            </a:r>
            <a:r>
              <a:rPr lang="nb-NO" baseline="0" dirty="0" smtClean="0"/>
              <a:t>, etc.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 er laget med tanke på at disk er billig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Dupliser verdiene for å oppnå bedre ytelse på leseoperasoner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Databasene er optimalisert for lesing, ikke skriving.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Brukes ofte for ekstremt store datavolum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Tilgjengelighet &gt; Å alltid kunne være </a:t>
            </a:r>
            <a:r>
              <a:rPr lang="nb-NO" baseline="0" dirty="0" err="1" smtClean="0"/>
              <a:t>tilgjenglig</a:t>
            </a:r>
            <a:r>
              <a:rPr lang="nb-NO" baseline="0" dirty="0" smtClean="0"/>
              <a:t>, uansett.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Behov for høy </a:t>
            </a:r>
            <a:r>
              <a:rPr lang="nb-NO" baseline="0" dirty="0" err="1" smtClean="0"/>
              <a:t>throughput</a:t>
            </a:r>
            <a:r>
              <a:rPr lang="nb-NO" baseline="0" dirty="0" smtClean="0"/>
              <a:t> &gt; Mye data som skrives eller leses</a:t>
            </a:r>
          </a:p>
        </p:txBody>
      </p:sp>
    </p:spTree>
    <p:extLst>
      <p:ext uri="{BB962C8B-B14F-4D97-AF65-F5344CB8AC3E}">
        <p14:creationId xmlns:p14="http://schemas.microsoft.com/office/powerpoint/2010/main" val="999473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”One million </a:t>
            </a:r>
            <a:r>
              <a:rPr lang="nb-NO" baseline="0" dirty="0" err="1" smtClean="0"/>
              <a:t>writes</a:t>
            </a:r>
            <a:r>
              <a:rPr lang="nb-NO" baseline="0" dirty="0" smtClean="0"/>
              <a:t> per </a:t>
            </a:r>
            <a:r>
              <a:rPr lang="nb-NO" baseline="0" dirty="0" err="1" smtClean="0"/>
              <a:t>second</a:t>
            </a:r>
            <a:r>
              <a:rPr lang="nb-NO" baseline="0" dirty="0" smtClean="0"/>
              <a:t>”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Første </a:t>
            </a:r>
            <a:r>
              <a:rPr lang="nb-NO" baseline="0" dirty="0" err="1" smtClean="0"/>
              <a:t>Benchmarken</a:t>
            </a:r>
            <a:r>
              <a:rPr lang="nb-NO" baseline="0" dirty="0" smtClean="0"/>
              <a:t> gjort med 1 million </a:t>
            </a:r>
            <a:r>
              <a:rPr lang="nb-NO" baseline="0" dirty="0" err="1" smtClean="0"/>
              <a:t>writes</a:t>
            </a:r>
            <a:r>
              <a:rPr lang="nb-NO" baseline="0" dirty="0" smtClean="0"/>
              <a:t> var </a:t>
            </a:r>
            <a:r>
              <a:rPr lang="nb-NO" baseline="0" dirty="0" err="1" smtClean="0"/>
              <a:t>Netflix</a:t>
            </a:r>
            <a:r>
              <a:rPr lang="nb-NO" baseline="0" dirty="0" smtClean="0"/>
              <a:t> i 2011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Beviste at Cassandra klarte 1 million </a:t>
            </a:r>
            <a:r>
              <a:rPr lang="nb-NO" baseline="0" dirty="0" err="1" smtClean="0"/>
              <a:t>writes</a:t>
            </a:r>
            <a:r>
              <a:rPr lang="nb-NO" baseline="0" dirty="0" smtClean="0"/>
              <a:t>/sec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Mye har skjedd etter det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Sier litt om hva som er mulig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Men hvordan er det mulig?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898937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Men hvem bruker dette?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Har man bruk for det egentlig?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Hvilken skala brukes det i?</a:t>
            </a:r>
          </a:p>
        </p:txBody>
      </p:sp>
    </p:spTree>
    <p:extLst>
      <p:ext uri="{BB962C8B-B14F-4D97-AF65-F5344CB8AC3E}">
        <p14:creationId xmlns:p14="http://schemas.microsoft.com/office/powerpoint/2010/main" val="1997231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Netflix</a:t>
            </a:r>
            <a:r>
              <a:rPr lang="nb-NO" baseline="0" dirty="0" smtClean="0"/>
              <a:t> &gt; 2.500+ i produksjon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Spotify</a:t>
            </a:r>
            <a:r>
              <a:rPr lang="nb-NO" baseline="0" dirty="0" smtClean="0"/>
              <a:t> &gt; 500 – 1000 i </a:t>
            </a:r>
            <a:r>
              <a:rPr lang="nb-NO" baseline="0" dirty="0" err="1" smtClean="0"/>
              <a:t>prod</a:t>
            </a:r>
            <a:r>
              <a:rPr lang="nb-NO" baseline="0" dirty="0" smtClean="0"/>
              <a:t>. </a:t>
            </a:r>
            <a:r>
              <a:rPr lang="nb-NO" baseline="0" dirty="0" err="1" smtClean="0"/>
              <a:t>Backend</a:t>
            </a:r>
            <a:r>
              <a:rPr lang="nb-NO" baseline="0" dirty="0" smtClean="0"/>
              <a:t> til mange av tjenestene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Cern &gt; ATLAS eksperimentet (Del av Large </a:t>
            </a:r>
            <a:r>
              <a:rPr lang="nb-NO" baseline="0" dirty="0" err="1" smtClean="0"/>
              <a:t>Hadron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Collider</a:t>
            </a:r>
            <a:r>
              <a:rPr lang="nb-NO" baseline="0" dirty="0" smtClean="0"/>
              <a:t>)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Apple &gt; 75.000 noder i produksjon i September 2014, sies at de har over 100.000 nå!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Sier lite om hva det brukes til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Basert på jobbannonser og diverse utsagn litt </a:t>
            </a:r>
            <a:r>
              <a:rPr lang="nb-NO" baseline="0" dirty="0" err="1" smtClean="0"/>
              <a:t>off-the-record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Backend</a:t>
            </a:r>
            <a:r>
              <a:rPr lang="nb-NO" baseline="0" dirty="0" smtClean="0"/>
              <a:t> til </a:t>
            </a:r>
            <a:r>
              <a:rPr lang="nb-NO" baseline="0" dirty="0" err="1" smtClean="0"/>
              <a:t>iCloud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Imessage</a:t>
            </a:r>
            <a:r>
              <a:rPr lang="nb-NO" baseline="0" dirty="0" smtClean="0"/>
              <a:t> og iTunes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Sikkert forstår &gt; Firmaene har ENORME mengder data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Tradisjonelle verktøy holder ikke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 må klare å ta i mot så mye data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Prosessere og lagre det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Mye kanskje i </a:t>
            </a:r>
            <a:r>
              <a:rPr lang="nb-NO" baseline="0" dirty="0" err="1" smtClean="0"/>
              <a:t>sanntid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Alltid være tilgjengelig for </a:t>
            </a:r>
            <a:r>
              <a:rPr lang="nb-NO" baseline="0" dirty="0" err="1" smtClean="0"/>
              <a:t>brukerene</a:t>
            </a:r>
            <a:endParaRPr lang="nb-NO" baseline="0" dirty="0" smtClean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Svar umiddelbart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Brukere kan bli utålmodige, gå til andre leverandører etc. 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Hvis de ikke oppfyller disse ønskene, eller kravene, så taper de kunder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I </a:t>
            </a:r>
            <a:r>
              <a:rPr lang="nb-NO" baseline="0" dirty="0" err="1" smtClean="0"/>
              <a:t>værste</a:t>
            </a:r>
            <a:r>
              <a:rPr lang="nb-NO" baseline="0" dirty="0" smtClean="0"/>
              <a:t> fall går de konkurs. Spesielt gjelder det for </a:t>
            </a:r>
            <a:r>
              <a:rPr lang="nb-NO" baseline="0" dirty="0" err="1" smtClean="0"/>
              <a:t>Netflix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Spotify</a:t>
            </a:r>
            <a:r>
              <a:rPr lang="nb-NO" baseline="0" dirty="0" smtClean="0"/>
              <a:t>, og til en viss grad Apple i eksemplene over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59988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Nå vet dere hvordan Cassandra og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Stores er i stand til å håndtere store mengder operasjoner samtidig &gt; sprer de utover flere noder i </a:t>
            </a:r>
            <a:r>
              <a:rPr lang="nb-NO" baseline="0" dirty="0" err="1" smtClean="0"/>
              <a:t>parallelll</a:t>
            </a:r>
            <a:r>
              <a:rPr lang="nb-NO" baseline="0" dirty="0" smtClean="0"/>
              <a:t>. Kan aksessere hvilken som helst node og få svar.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Hva gjør vi hvis en av nodene er offline? Det kan være en service, hardware feil, nettverks feil, </a:t>
            </a:r>
            <a:r>
              <a:rPr lang="nb-NO" baseline="0" dirty="0" err="1" smtClean="0"/>
              <a:t>strømmbrudd</a:t>
            </a:r>
            <a:r>
              <a:rPr lang="nb-NO" baseline="0" dirty="0" smtClean="0"/>
              <a:t> etc. Det kommer til å skje, og det skjer ofte. Hva da?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Det kan også skje at hele datasentre går ned på grunn av </a:t>
            </a:r>
            <a:r>
              <a:rPr lang="nb-NO" baseline="0" dirty="0" err="1" smtClean="0"/>
              <a:t>f.eks</a:t>
            </a:r>
            <a:r>
              <a:rPr lang="nb-NO" baseline="0" dirty="0" smtClean="0"/>
              <a:t> tornadoer eller andre ekstreme tilfeller.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Er det ok at du mangler store deler av dataene dine når brukeren spør? Hvis nei; hva gjør du da?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err="1" smtClean="0"/>
              <a:t>Replikerer</a:t>
            </a:r>
            <a:r>
              <a:rPr lang="nb-NO" baseline="0" dirty="0" smtClean="0"/>
              <a:t> dataene dine!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Det betyr å ”kopiere” de. Å lagre replikaer av dataene i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 ditt, eller flere kopier 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** tegning **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Du kan lagre alle kopiene på samme maskin, men da forsvinner litt av poenget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Hva hvis den maskinen går ned eller er overbelastet?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Spre kopiene utover flere maskiner i </a:t>
            </a:r>
            <a:r>
              <a:rPr lang="nb-NO" baseline="0" dirty="0" err="1" smtClean="0"/>
              <a:t>clusteret</a:t>
            </a:r>
            <a:r>
              <a:rPr lang="nb-NO" baseline="0" dirty="0" smtClean="0"/>
              <a:t> ditt sikrer bedre tilgjengelighet. Hvis en node som egentlig skal ha dataene er nede kan dataene hentes fra N-1 andre noder, hvor N er antall replikaer.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Replikasjonsfaktor på 3 er den faktiske noden og to til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Valg av noder følger en fast mal: noden som skal ha dataene og de neste nodene i </a:t>
            </a:r>
            <a:r>
              <a:rPr lang="nb-NO" baseline="0" dirty="0" err="1" smtClean="0"/>
              <a:t>HashRingen</a:t>
            </a:r>
            <a:r>
              <a:rPr lang="nb-NO" baseline="0" dirty="0" smtClean="0"/>
              <a:t> (stigende). NB: Dette </a:t>
            </a:r>
            <a:r>
              <a:rPr lang="nb-NO" baseline="0" dirty="0" err="1" smtClean="0"/>
              <a:t>wrapper</a:t>
            </a:r>
            <a:r>
              <a:rPr lang="nb-NO" baseline="0" dirty="0" smtClean="0"/>
              <a:t> rundt, så den med høyeste verdier </a:t>
            </a:r>
            <a:r>
              <a:rPr lang="nb-NO" baseline="0" dirty="0" err="1" smtClean="0"/>
              <a:t>wrapper</a:t>
            </a:r>
            <a:r>
              <a:rPr lang="nb-NO" baseline="0" dirty="0" smtClean="0"/>
              <a:t> rundt til den med lavest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Også mulig å spre det utover flere geografiske lokasjoner for å sikre at dataene er tilgjengelige ved for eksempel en tornado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r>
              <a:rPr lang="nb-NO" baseline="0" dirty="0" smtClean="0"/>
              <a:t>Men å hente data fra </a:t>
            </a:r>
            <a:r>
              <a:rPr lang="nb-NO" baseline="0" smtClean="0"/>
              <a:t>flere geografiske lokasjoner har sin pris...</a:t>
            </a:r>
            <a:r>
              <a:rPr lang="nb-NO" baseline="0" dirty="0" smtClean="0"/>
              <a:t/>
            </a:r>
            <a:br>
              <a:rPr lang="nb-NO" baseline="0" dirty="0" smtClean="0"/>
            </a:b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231277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Char char="•"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08947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818370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36806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95413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 algn="l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Kalles ofte for </a:t>
            </a:r>
            <a:r>
              <a:rPr lang="nb-NO" baseline="0" dirty="0" err="1" smtClean="0"/>
              <a:t>Extensible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record</a:t>
            </a:r>
            <a:r>
              <a:rPr lang="nb-NO" baseline="0" dirty="0" smtClean="0"/>
              <a:t> store</a:t>
            </a:r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Data store for Big Data</a:t>
            </a:r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Passer spesielt godt til </a:t>
            </a:r>
            <a:r>
              <a:rPr lang="nb-NO" baseline="0" dirty="0" err="1" smtClean="0"/>
              <a:t>internet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things</a:t>
            </a:r>
            <a:r>
              <a:rPr lang="nb-NO" baseline="0" dirty="0" smtClean="0"/>
              <a:t>, meldingstjenester og generelt store datamengder.</a:t>
            </a:r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Lagrer data i noe som kalles </a:t>
            </a:r>
            <a:r>
              <a:rPr lang="nb-NO" baseline="0" dirty="0" err="1" smtClean="0"/>
              <a:t>Records</a:t>
            </a:r>
            <a:r>
              <a:rPr lang="nb-NO" baseline="0" dirty="0" smtClean="0"/>
              <a:t>.</a:t>
            </a:r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</a:t>
            </a:r>
            <a:r>
              <a:rPr lang="nb-NO" baseline="0" dirty="0" err="1" smtClean="0"/>
              <a:t>Record</a:t>
            </a:r>
            <a:r>
              <a:rPr lang="nb-NO" baseline="0" dirty="0" smtClean="0"/>
              <a:t> er mye mer </a:t>
            </a:r>
            <a:r>
              <a:rPr lang="nb-NO" baseline="0" dirty="0" err="1" smtClean="0"/>
              <a:t>løskoblet</a:t>
            </a:r>
            <a:r>
              <a:rPr lang="nb-NO" baseline="0" dirty="0" smtClean="0"/>
              <a:t> enn en rad i en relasjonsdatabase</a:t>
            </a:r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rad i en relasjonsdatabase lagres ofte sekvensielt på disk.</a:t>
            </a:r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Raskt å lese ut en og en rad.</a:t>
            </a:r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Tyngre å lese ut enkeltverdier fra flere rader.</a:t>
            </a:r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En </a:t>
            </a:r>
            <a:r>
              <a:rPr lang="nb-NO" baseline="0" dirty="0" err="1" smtClean="0"/>
              <a:t>record</a:t>
            </a:r>
            <a:r>
              <a:rPr lang="nb-NO" baseline="0" dirty="0" smtClean="0"/>
              <a:t> er egentlig en samling av kolonne-verdier som ikke nødvendigvis er lagret sammen.</a:t>
            </a:r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Optimalisere lagringen for lesing er vanlig</a:t>
            </a:r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r>
              <a:rPr lang="nb-NO" baseline="0" dirty="0" smtClean="0"/>
              <a:t>Gruppere relevante kolonner sammen.</a:t>
            </a:r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marR="0" lvl="2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charset="0"/>
              <a:buNone/>
              <a:tabLst/>
              <a:defRPr/>
            </a:pPr>
            <a:endParaRPr lang="nb-NO" baseline="0" dirty="0" smtClean="0"/>
          </a:p>
          <a:p>
            <a:pPr marL="0" lvl="2" indent="0" algn="l">
              <a:buSzPct val="75000"/>
              <a:buFont typeface="Arial" charset="0"/>
              <a:buNone/>
            </a:pPr>
            <a:r>
              <a:rPr lang="nb-NO" baseline="0" dirty="0" smtClean="0"/>
              <a:t>Opptil flere milliarder kolonner per rad</a:t>
            </a:r>
          </a:p>
          <a:p>
            <a:pPr marL="0" lvl="2" indent="0" algn="l">
              <a:buSzPct val="75000"/>
              <a:buFont typeface="Arial" charset="0"/>
              <a:buNone/>
            </a:pPr>
            <a:r>
              <a:rPr lang="nb-NO" baseline="0" dirty="0" smtClean="0"/>
              <a:t>Ikke ”statiske” kolonner som du definerer i et skjema.  </a:t>
            </a:r>
          </a:p>
          <a:p>
            <a:pPr marL="0" lvl="2" indent="0" algn="l">
              <a:buSzPct val="75000"/>
              <a:buFont typeface="Arial" charset="0"/>
              <a:buNone/>
            </a:pPr>
            <a:r>
              <a:rPr lang="nb-NO" baseline="0" dirty="0" smtClean="0"/>
              <a:t>Man definerer ikke opp et skjema med 2 milliarder kolonner.</a:t>
            </a:r>
          </a:p>
          <a:p>
            <a:pPr marL="0" lvl="2" indent="0" algn="l">
              <a:buSzPct val="75000"/>
              <a:buFont typeface="Arial" charset="0"/>
              <a:buNone/>
            </a:pPr>
            <a:r>
              <a:rPr lang="nb-NO" baseline="0" dirty="0" smtClean="0"/>
              <a:t>Skjemaene ligner på skjemaene for relasjonsdatabaser</a:t>
            </a:r>
          </a:p>
        </p:txBody>
      </p:sp>
    </p:spTree>
    <p:extLst>
      <p:ext uri="{BB962C8B-B14F-4D97-AF65-F5344CB8AC3E}">
        <p14:creationId xmlns:p14="http://schemas.microsoft.com/office/powerpoint/2010/main" val="2062417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Et tenkt </a:t>
            </a:r>
            <a:r>
              <a:rPr lang="nb-NO" baseline="0" dirty="0" err="1" smtClean="0"/>
              <a:t>use</a:t>
            </a:r>
            <a:r>
              <a:rPr lang="nb-NO" baseline="0" dirty="0" smtClean="0"/>
              <a:t> case er hvor vi ønsker å lagre </a:t>
            </a:r>
            <a:r>
              <a:rPr lang="nb-NO" baseline="0" dirty="0" err="1" smtClean="0"/>
              <a:t>sensordata</a:t>
            </a:r>
            <a:r>
              <a:rPr lang="nb-NO" baseline="0" dirty="0" smtClean="0"/>
              <a:t> fra værsensorer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Vi har en unik ID for stasjonen, et tidspunkt for registreringen og temperaturen som ble avlest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I en relasjonsdatabase ville man kanskje modellert det som dette </a:t>
            </a:r>
            <a:r>
              <a:rPr lang="nb-NO" b="1" baseline="0" dirty="0" smtClean="0"/>
              <a:t>REF TABLE</a:t>
            </a:r>
            <a:endParaRPr lang="nb-NO" b="0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="0" baseline="0" dirty="0" smtClean="0">
              <a:sym typeface="Wingdings"/>
            </a:endParaRP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>
                <a:sym typeface="Wingdings"/>
              </a:rPr>
              <a:t>Resultatet i en relasjonsdatabase vil se cirka slik ut </a:t>
            </a:r>
            <a:r>
              <a:rPr lang="nb-NO" b="1" baseline="0" dirty="0" smtClean="0">
                <a:sym typeface="Wingdings"/>
              </a:rPr>
              <a:t>PEK PÅ TABELLEN I BUNN</a:t>
            </a:r>
            <a:endParaRPr lang="nb-NO" b="0" baseline="0" dirty="0" smtClean="0">
              <a:sym typeface="Wingdings"/>
            </a:endParaRP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>
                <a:sym typeface="Wingdings"/>
              </a:rPr>
              <a:t>Hver horisontale rad lagres sammen på disk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>
                <a:sym typeface="Wingdings"/>
              </a:rPr>
              <a:t>Det er ingenting galt med dette. Er det?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>
                <a:sym typeface="Wingdings"/>
              </a:rPr>
              <a:t>Hva hvis vi øker antallet sensorer til 100? Til 1000? Til 10.000?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>
                <a:sym typeface="Wingdings"/>
              </a:rPr>
              <a:t>Hva hvis vi øker intervallene fra hvert minutt til hvert sekund?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>
                <a:sym typeface="Wingdings"/>
              </a:rPr>
              <a:t>Det blir MYE data å håndtere for en tradisjonell relasjonsdatabase.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>
                <a:sym typeface="Wingdings"/>
              </a:rPr>
              <a:t>Det vil også fort bli </a:t>
            </a:r>
            <a:r>
              <a:rPr lang="nb-NO" b="0" baseline="0" dirty="0" err="1" smtClean="0">
                <a:sym typeface="Wingdings"/>
              </a:rPr>
              <a:t>kapasitetproblemer</a:t>
            </a:r>
            <a:r>
              <a:rPr lang="nb-NO" b="0" baseline="0" dirty="0" smtClean="0">
                <a:sym typeface="Wingdings"/>
              </a:rPr>
              <a:t> med både disk og tilgjengelig CPU og minne.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>
                <a:sym typeface="Wingdings"/>
              </a:rPr>
              <a:t>Relasjonsdatabaser gjør og en god del validering som er overflødig i et case som dette.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>
                <a:sym typeface="Wingdings"/>
              </a:rPr>
              <a:t>Immutable data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>
                <a:sym typeface="Wingdings"/>
              </a:rPr>
              <a:t>Vil ikke risikere å skrive over eksisterende verdier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>
                <a:sym typeface="Wingdings"/>
              </a:rPr>
              <a:t>Trenger ikke full ACID støtte.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>
                <a:sym typeface="Wingdings"/>
              </a:rPr>
              <a:t>En annen problemstilling er å søke igjennom disse dataene i ettertid.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>
                <a:sym typeface="Wingdings"/>
              </a:rPr>
              <a:t>Hvis man for eksempel skal regne snitt-temperatur for en måned må man lete igjennom alle radene for en hel måned. Det kan fort bli mye å lete igjennom i motsetning til å kun hente kolonnen for temperatur.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="0" baseline="0" dirty="0" smtClean="0">
              <a:sym typeface="Helvetica Neue"/>
            </a:endParaRP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>
                <a:sym typeface="Helvetica Neue"/>
              </a:rPr>
              <a:t>Hvis vi ser på hvordan det vil se ut i en </a:t>
            </a:r>
            <a:r>
              <a:rPr lang="nb-NO" b="0" baseline="0" dirty="0" err="1" smtClean="0">
                <a:sym typeface="Helvetica Neue"/>
              </a:rPr>
              <a:t>Wide</a:t>
            </a:r>
            <a:r>
              <a:rPr lang="nb-NO" b="0" baseline="0" dirty="0" smtClean="0">
                <a:sym typeface="Helvetica Neue"/>
              </a:rPr>
              <a:t> </a:t>
            </a:r>
            <a:r>
              <a:rPr lang="nb-NO" b="0" baseline="0" dirty="0" err="1" smtClean="0">
                <a:sym typeface="Helvetica Neue"/>
              </a:rPr>
              <a:t>Column</a:t>
            </a:r>
            <a:r>
              <a:rPr lang="nb-NO" b="0" baseline="0" dirty="0" smtClean="0">
                <a:sym typeface="Helvetica Neue"/>
              </a:rPr>
              <a:t> Store...</a:t>
            </a:r>
            <a:endParaRPr lang="nb-NO" b="0" baseline="0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403547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Det ser nesten likt ut 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Eneste forskjellen er at vi ikke har et ID felt som er unikt for hvert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som lagres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I tillegg er </a:t>
            </a:r>
            <a:r>
              <a:rPr lang="nb-NO" b="1" baseline="0" dirty="0" smtClean="0"/>
              <a:t>timestamp</a:t>
            </a:r>
            <a:r>
              <a:rPr lang="nb-NO" b="0" baseline="0" dirty="0" smtClean="0"/>
              <a:t> en del av PRIMARY KEY definisjonen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/>
              <a:t>Det er kun første verdien i PRIMARY KEY som er nøkkelen til dataene. Den som brukes for å finne dataene dine.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/>
              <a:t>Hvis du spør etter dataene kun med </a:t>
            </a:r>
            <a:r>
              <a:rPr lang="nb-NO" b="0" baseline="0" dirty="0" err="1" smtClean="0"/>
              <a:t>sensor_id</a:t>
            </a:r>
            <a:r>
              <a:rPr lang="nb-NO" b="0" baseline="0" dirty="0" smtClean="0"/>
              <a:t> får du all data som er lagret for den sensoren.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/>
              <a:t>Resten av verdiene er såkalte ”</a:t>
            </a:r>
            <a:r>
              <a:rPr lang="nb-NO" b="0" baseline="0" dirty="0" err="1" smtClean="0"/>
              <a:t>clustering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columns</a:t>
            </a:r>
            <a:r>
              <a:rPr lang="nb-NO" b="0" baseline="0" dirty="0" smtClean="0"/>
              <a:t>”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/>
              <a:t>En </a:t>
            </a:r>
            <a:r>
              <a:rPr lang="nb-NO" b="0" baseline="0" dirty="0" err="1" smtClean="0"/>
              <a:t>clustering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column</a:t>
            </a:r>
            <a:r>
              <a:rPr lang="nb-NO" b="0" baseline="0" dirty="0" smtClean="0"/>
              <a:t> er egentlig bare en gruppering av data for en gitt nøkkel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/>
              <a:t>Data lagres sortert på disk basert på </a:t>
            </a:r>
            <a:r>
              <a:rPr lang="nb-NO" b="0" baseline="0" dirty="0" err="1" smtClean="0"/>
              <a:t>clustering</a:t>
            </a:r>
            <a:r>
              <a:rPr lang="nb-NO" b="0" baseline="0" dirty="0" smtClean="0"/>
              <a:t> </a:t>
            </a:r>
            <a:r>
              <a:rPr lang="nb-NO" b="0" baseline="0" dirty="0" err="1" smtClean="0"/>
              <a:t>column</a:t>
            </a:r>
            <a:r>
              <a:rPr lang="nb-NO" b="0" baseline="0" dirty="0" smtClean="0"/>
              <a:t> verdien, </a:t>
            </a:r>
            <a:r>
              <a:rPr lang="nb-NO" b="0" baseline="0" dirty="0" err="1" smtClean="0"/>
              <a:t>default</a:t>
            </a:r>
            <a:r>
              <a:rPr lang="nb-NO" b="0" baseline="0" dirty="0" smtClean="0"/>
              <a:t> er </a:t>
            </a:r>
            <a:r>
              <a:rPr lang="nb-NO" b="0" baseline="0" dirty="0" err="1" smtClean="0"/>
              <a:t>ascending</a:t>
            </a:r>
            <a:r>
              <a:rPr lang="nb-NO" b="0" baseline="0" dirty="0" smtClean="0"/>
              <a:t>, altså stigende.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/>
              <a:t>I vårt tilfelle lagres data kronologisk, siden datoene her er stigende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/>
              <a:t>Skal man lese ut </a:t>
            </a:r>
            <a:r>
              <a:rPr lang="nb-NO" b="0" baseline="0" dirty="0" err="1" smtClean="0"/>
              <a:t>måleverdier</a:t>
            </a:r>
            <a:r>
              <a:rPr lang="nb-NO" b="0" baseline="0" dirty="0" smtClean="0"/>
              <a:t> er det ofte kronologisk. Da leser man sekvensielt på disk, og slipper å lete flere steder for å hente ut data.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="0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="0" baseline="0" dirty="0" smtClean="0"/>
              <a:t>Legger man til en ny </a:t>
            </a:r>
            <a:r>
              <a:rPr lang="nb-NO" b="0" baseline="0" dirty="0" err="1" smtClean="0"/>
              <a:t>sensor_id</a:t>
            </a:r>
            <a:r>
              <a:rPr lang="nb-NO" b="0" baseline="0" dirty="0" smtClean="0"/>
              <a:t> blir det en ny nøkkel og en ny </a:t>
            </a:r>
            <a:r>
              <a:rPr lang="nb-NO" b="0" baseline="0" dirty="0" err="1" smtClean="0"/>
              <a:t>record</a:t>
            </a:r>
            <a:r>
              <a:rPr lang="nb-NO" b="0" baseline="0" dirty="0" smtClean="0"/>
              <a:t>, noe som kanskje konseptuelt sett kan sees på som en ekvivalent til en rad i en relasjonsdatabase.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627977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295564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Flere implementasjoner</a:t>
            </a:r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r>
              <a:rPr lang="nb-NO" baseline="0" dirty="0" smtClean="0"/>
              <a:t>Baserer seg på </a:t>
            </a:r>
            <a:r>
              <a:rPr lang="nb-NO" baseline="0" dirty="0" err="1" smtClean="0"/>
              <a:t>Bigtable</a:t>
            </a:r>
            <a:endParaRPr lang="nb-NO" baseline="0" dirty="0" smtClean="0"/>
          </a:p>
          <a:p>
            <a:pPr marL="0" lvl="2" indent="0">
              <a:buSzPct val="75000"/>
              <a:buFont typeface="Arial" charset="0"/>
              <a:buNone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Apache </a:t>
            </a:r>
            <a:r>
              <a:rPr lang="nb-NO" baseline="0" dirty="0" err="1" smtClean="0"/>
              <a:t>Hbase</a:t>
            </a:r>
            <a:r>
              <a:rPr lang="nb-NO" baseline="0" dirty="0" smtClean="0"/>
              <a:t>: ”The </a:t>
            </a:r>
            <a:r>
              <a:rPr lang="nb-NO" baseline="0" dirty="0" err="1" smtClean="0"/>
              <a:t>Hadoop</a:t>
            </a:r>
            <a:r>
              <a:rPr lang="nb-NO" baseline="0" dirty="0" smtClean="0"/>
              <a:t> database”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Apache </a:t>
            </a:r>
            <a:r>
              <a:rPr lang="nb-NO" baseline="0" dirty="0" err="1" smtClean="0"/>
              <a:t>Accumulo</a:t>
            </a:r>
            <a:r>
              <a:rPr lang="nb-NO" baseline="0" dirty="0" smtClean="0"/>
              <a:t>: Opprinnelig laget av NSA (!!)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Apache Cassandra: Opprinnelig laget av </a:t>
            </a:r>
            <a:r>
              <a:rPr lang="nb-NO" baseline="0" dirty="0" err="1" smtClean="0"/>
              <a:t>Facebook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Presentasjonen baserer seg på Cassandra sin implementasjon.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Det er nok variasjoner til de andre løsningene.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44922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Cassandra ble som sagt laget av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 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Open </a:t>
            </a:r>
            <a:r>
              <a:rPr lang="nb-NO" baseline="0" dirty="0" err="1" smtClean="0"/>
              <a:t>sourced</a:t>
            </a:r>
            <a:r>
              <a:rPr lang="nb-NO" baseline="0" dirty="0" smtClean="0"/>
              <a:t> i 2008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Opprinnelig laget for å løse ”</a:t>
            </a:r>
            <a:r>
              <a:rPr lang="nb-NO" baseline="0" dirty="0" err="1" smtClean="0"/>
              <a:t>Inbox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Search</a:t>
            </a:r>
            <a:r>
              <a:rPr lang="nb-NO" baseline="0" dirty="0" smtClean="0"/>
              <a:t> problemet” </a:t>
            </a:r>
            <a:r>
              <a:rPr lang="nb-NO" baseline="0" dirty="0" err="1" smtClean="0"/>
              <a:t>dems</a:t>
            </a:r>
            <a:endParaRPr lang="nb-NO" baseline="0" dirty="0" smtClean="0"/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Koble meldingstråder mellom to brukere sammen</a:t>
            </a:r>
          </a:p>
          <a:p>
            <a:pPr marL="342900" lvl="2" indent="-342900">
              <a:buSzPct val="75000"/>
              <a:buFont typeface="Arial" charset="0"/>
              <a:buChar char="•"/>
            </a:pPr>
            <a:r>
              <a:rPr lang="nb-NO" baseline="0" dirty="0" smtClean="0"/>
              <a:t>Er en hybrid mellom key-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column-oriented</a:t>
            </a:r>
            <a:r>
              <a:rPr lang="nb-NO" baseline="0" dirty="0" smtClean="0"/>
              <a:t> data stores, men klassifiseres som en </a:t>
            </a:r>
            <a:r>
              <a:rPr lang="nb-NO" baseline="0" dirty="0" err="1" smtClean="0"/>
              <a:t>wide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column</a:t>
            </a:r>
            <a:r>
              <a:rPr lang="nb-NO" baseline="0" dirty="0" smtClean="0"/>
              <a:t> store</a:t>
            </a:r>
          </a:p>
        </p:txBody>
      </p:sp>
    </p:spTree>
    <p:extLst>
      <p:ext uri="{BB962C8B-B14F-4D97-AF65-F5344CB8AC3E}">
        <p14:creationId xmlns:p14="http://schemas.microsoft.com/office/powerpoint/2010/main" val="36978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625453" y="2303859"/>
            <a:ext cx="11037095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3625453" y="7072313"/>
            <a:ext cx="11037095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3625453" y="4536281"/>
            <a:ext cx="11037095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9371707" y="892968"/>
            <a:ext cx="5625704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3290590" y="892969"/>
            <a:ext cx="5625704" cy="5607845"/>
          </a:xfrm>
          <a:prstGeom prst="rect">
            <a:avLst/>
          </a:prstGeom>
        </p:spPr>
        <p:txBody>
          <a:bodyPr anchor="b"/>
          <a:lstStyle>
            <a:lvl1pPr>
              <a:defRPr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3290590" y="6697266"/>
            <a:ext cx="5625704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Source Sans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9371707" y="3661171"/>
            <a:ext cx="5625704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3290590" y="3661171"/>
            <a:ext cx="5625704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1pPr>
            <a:lvl2pPr marL="8082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2pPr>
            <a:lvl3pPr marL="11511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3pPr>
            <a:lvl4pPr marL="14940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4pPr>
            <a:lvl5pPr marL="18369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Source Sans 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3290590" y="1785937"/>
            <a:ext cx="11706821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9371707" y="7161610"/>
            <a:ext cx="5625704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9378265" y="1250157"/>
            <a:ext cx="5625704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3290590" y="1250156"/>
            <a:ext cx="5625704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3625453" y="8947546"/>
            <a:ext cx="11037095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3625453" y="5998765"/>
            <a:ext cx="11037095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+mj-lt"/>
                <a:ea typeface="+mj-ea"/>
                <a:cs typeface="+mj-cs"/>
                <a:sym typeface="Source Sans Pro Light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2286000" y="0"/>
            <a:ext cx="13716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290590" y="625078"/>
            <a:ext cx="11706821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290590" y="3661171"/>
            <a:ext cx="11706821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859183" y="13010554"/>
            <a:ext cx="556242" cy="51360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ource Sans Pro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Source Sans Pro"/>
          <a:ea typeface="Source Sans Pro"/>
          <a:cs typeface="Source Sans Pro"/>
          <a:sym typeface="Source Sans Pro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585216" y="4386333"/>
            <a:ext cx="16996931" cy="5376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r">
              <a:defRPr sz="20000">
                <a:solidFill>
                  <a:srgbClr val="3EC7C0"/>
                </a:solidFill>
              </a:defRPr>
            </a:pPr>
            <a:r>
              <a:rPr lang="nb-NO" sz="17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 </a:t>
            </a:r>
            <a:r>
              <a:rPr lang="nb-NO" sz="17000" dirty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 </a:t>
            </a:r>
            <a:r>
              <a:rPr lang="nb-NO" sz="17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STORES</a:t>
            </a:r>
            <a:endParaRPr lang="nb-NO" sz="17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12199263" y="12133399"/>
            <a:ext cx="5382884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>
                <a:solidFill>
                  <a:srgbClr val="3EC7C0"/>
                </a:solidFill>
              </a:defRPr>
            </a:lvl1pPr>
          </a:lstStyle>
          <a:p>
            <a:r>
              <a:rPr lang="nb-NO" sz="60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Andreas </a:t>
            </a:r>
            <a:r>
              <a:rPr lang="nb-NO" sz="6000" dirty="0" err="1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Baakind</a:t>
            </a:r>
            <a:endParaRPr sz="60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864608" y="3182112"/>
            <a:ext cx="8120112" cy="8412480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1262" y="6762219"/>
            <a:ext cx="3188592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Cluster</a:t>
            </a:r>
            <a:endParaRPr kumimoji="0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8086413" y="1680324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844382" y="478928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427278" y="9621657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76661" y="4567658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81333" y="9290995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20270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4864608" y="3182112"/>
            <a:ext cx="8120112" cy="8412480"/>
          </a:xfrm>
          <a:prstGeom prst="ellipse">
            <a:avLst/>
          </a:prstGeom>
          <a:noFill/>
          <a:ln w="63500" cap="flat" cmpd="sng">
            <a:solidFill>
              <a:srgbClr val="FFFFFF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1262" y="6762219"/>
            <a:ext cx="3188592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7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duit ITC Light"/>
              </a:rPr>
              <a:t>Cluster</a:t>
            </a:r>
            <a:endParaRPr kumimoji="0" sz="7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8086413" y="1680324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844382" y="4789282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/>
          <p:nvPr/>
        </p:nvSpPr>
        <p:spPr>
          <a:xfrm>
            <a:off x="10427278" y="9621657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76661" y="4567658"/>
            <a:ext cx="2118291" cy="2194561"/>
          </a:xfrm>
          <a:prstGeom prst="ellipse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81333" y="9290995"/>
            <a:ext cx="2118291" cy="2194561"/>
          </a:xfrm>
          <a:prstGeom prst="ellipse">
            <a:avLst/>
          </a:prstGeom>
          <a:solidFill>
            <a:srgbClr val="E15457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759578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4805183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20000" b="1" dirty="0" err="1" smtClean="0">
                <a:latin typeface="Calibri" charset="0"/>
                <a:ea typeface="Calibri" charset="0"/>
                <a:cs typeface="Calibri" charset="0"/>
              </a:rPr>
              <a:t>Replikering</a:t>
            </a:r>
            <a:endParaRPr lang="nb-NO" sz="200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0482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Denormaliser</a:t>
            </a:r>
            <a:r>
              <a:rPr lang="nb-NO" sz="10000" dirty="0" err="1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03197" y="6401144"/>
            <a:ext cx="1388200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duit ITC Light"/>
                <a:ea typeface="Conduit ITC Light"/>
                <a:cs typeface="Conduit ITC Light"/>
                <a:sym typeface="Conduit ITC Light"/>
              </a:rPr>
              <a:t>TODO</a:t>
            </a: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Conduit ITC Light"/>
              <a:ea typeface="Conduit ITC Light"/>
              <a:cs typeface="Conduit ITC Light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8888024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5574624"/>
            <a:ext cx="17739360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One million </a:t>
            </a:r>
            <a:r>
              <a:rPr lang="nb-NO" sz="100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writes</a:t>
            </a:r>
            <a:r>
              <a:rPr lang="nb-NO" sz="10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per </a:t>
            </a:r>
            <a:r>
              <a:rPr lang="nb-NO" sz="10000" b="1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second</a:t>
            </a:r>
            <a:endParaRPr lang="nb-NO" sz="100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62346" y="11746928"/>
            <a:ext cx="15073035" cy="682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sz="3500" dirty="0">
                <a:latin typeface="Calibri" charset="0"/>
                <a:ea typeface="Calibri" charset="0"/>
                <a:cs typeface="Calibri" charset="0"/>
              </a:rPr>
              <a:t>http://</a:t>
            </a:r>
            <a:r>
              <a:rPr lang="en-US" sz="3500" dirty="0" err="1">
                <a:latin typeface="Calibri" charset="0"/>
                <a:ea typeface="Calibri" charset="0"/>
                <a:cs typeface="Calibri" charset="0"/>
              </a:rPr>
              <a:t>techblog.netflix.com</a:t>
            </a:r>
            <a:r>
              <a:rPr lang="en-US" sz="3500" dirty="0">
                <a:latin typeface="Calibri" charset="0"/>
                <a:ea typeface="Calibri" charset="0"/>
                <a:cs typeface="Calibri" charset="0"/>
              </a:rPr>
              <a:t>/2011/11/benchmarking-</a:t>
            </a:r>
            <a:r>
              <a:rPr lang="en-US" sz="3500" dirty="0" err="1">
                <a:latin typeface="Calibri" charset="0"/>
                <a:ea typeface="Calibri" charset="0"/>
                <a:cs typeface="Calibri" charset="0"/>
              </a:rPr>
              <a:t>cassandra</a:t>
            </a:r>
            <a:r>
              <a:rPr lang="en-US" sz="3500" dirty="0">
                <a:latin typeface="Calibri" charset="0"/>
                <a:ea typeface="Calibri" charset="0"/>
                <a:cs typeface="Calibri" charset="0"/>
              </a:rPr>
              <a:t>-scalability-</a:t>
            </a:r>
            <a:r>
              <a:rPr lang="en-US" sz="3500" dirty="0" err="1">
                <a:latin typeface="Calibri" charset="0"/>
                <a:ea typeface="Calibri" charset="0"/>
                <a:cs typeface="Calibri" charset="0"/>
              </a:rPr>
              <a:t>on.html</a:t>
            </a:r>
            <a:endParaRPr kumimoji="0" sz="3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463463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4805183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20000" b="1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Use</a:t>
            </a: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0000" b="1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cases</a:t>
            </a:r>
            <a:endParaRPr lang="nb-NO" sz="20000" b="1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2320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0"/>
            <a:ext cx="8037689" cy="452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2319" y="10813304"/>
            <a:ext cx="7037182" cy="24525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sz="3000" dirty="0"/>
              <a:t>https://</a:t>
            </a:r>
            <a:r>
              <a:rPr lang="en-US" sz="3000" dirty="0" err="1" smtClean="0"/>
              <a:t>media.netflix.com</a:t>
            </a:r>
            <a:r>
              <a:rPr lang="en-US" sz="3000" dirty="0" smtClean="0"/>
              <a:t>/en/company-assets</a:t>
            </a:r>
            <a:br>
              <a:rPr lang="en-US" sz="3000" dirty="0" smtClean="0"/>
            </a:br>
            <a:r>
              <a:rPr lang="en-US" sz="3000" dirty="0" smtClean="0"/>
              <a:t>Spotify</a:t>
            </a:r>
          </a:p>
          <a:p>
            <a:pPr algn="l"/>
            <a:r>
              <a:rPr lang="en-US" sz="3000" dirty="0" err="1" smtClean="0"/>
              <a:t>Cern</a:t>
            </a:r>
            <a:endParaRPr lang="en-US" sz="3000" dirty="0" smtClean="0"/>
          </a:p>
          <a:p>
            <a:pPr algn="l"/>
            <a:r>
              <a:rPr kumimoji="0" lang="en-US" sz="3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Conduit ITC Light"/>
              </a:rPr>
              <a:t>Apple</a:t>
            </a:r>
          </a:p>
          <a:p>
            <a:pPr algn="l"/>
            <a:endParaRPr kumimoji="0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7651509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Replikering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90099" y="9855544"/>
            <a:ext cx="4595809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5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duit ITC Light"/>
                <a:ea typeface="Conduit ITC Light"/>
                <a:cs typeface="Conduit ITC Light"/>
                <a:sym typeface="Conduit ITC Light"/>
              </a:rPr>
              <a:t>** TEGNING **</a:t>
            </a:r>
            <a:endParaRPr kumimoji="0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duit ITC Light"/>
              <a:ea typeface="Conduit ITC Light"/>
              <a:cs typeface="Conduit ITC Light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3704876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Eventual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consistency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3289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8195" y="4145666"/>
            <a:ext cx="33461082" cy="78386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dirty="0">
                <a:latin typeface="Calibri" charset="0"/>
                <a:ea typeface="Calibri" charset="0"/>
                <a:cs typeface="Calibri" charset="0"/>
              </a:rPr>
              <a:t>Vanlig DB skjema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dirty="0">
                <a:latin typeface="Calibri" charset="0"/>
                <a:ea typeface="Calibri" charset="0"/>
                <a:cs typeface="Calibri" charset="0"/>
              </a:rPr>
              <a:t>Cassandra ser helt likt ut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dirty="0">
                <a:latin typeface="Calibri" charset="0"/>
                <a:ea typeface="Calibri" charset="0"/>
                <a:cs typeface="Calibri" charset="0"/>
              </a:rPr>
              <a:t>PRIMARY KEY og CLUSTERING COLUMN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dirty="0">
                <a:latin typeface="Calibri" charset="0"/>
                <a:ea typeface="Calibri" charset="0"/>
                <a:cs typeface="Calibri" charset="0"/>
              </a:rPr>
              <a:t>Det er bare første verdien som er ”nøkkelen” &gt; Finn frem med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dirty="0">
                <a:latin typeface="Calibri" charset="0"/>
                <a:ea typeface="Calibri" charset="0"/>
                <a:cs typeface="Calibri" charset="0"/>
              </a:rPr>
              <a:t>Det holder å spørre bare på den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dirty="0">
                <a:latin typeface="Calibri" charset="0"/>
                <a:ea typeface="Calibri" charset="0"/>
                <a:cs typeface="Calibri" charset="0"/>
              </a:rPr>
              <a:t>Man kan også legge til en eller flere ”</a:t>
            </a:r>
            <a:r>
              <a:rPr lang="nb-NO" dirty="0" err="1">
                <a:latin typeface="Calibri" charset="0"/>
                <a:ea typeface="Calibri" charset="0"/>
                <a:cs typeface="Calibri" charset="0"/>
              </a:rPr>
              <a:t>clustering</a:t>
            </a:r>
            <a:r>
              <a:rPr lang="nb-NO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dirty="0" err="1">
                <a:latin typeface="Calibri" charset="0"/>
                <a:ea typeface="Calibri" charset="0"/>
                <a:cs typeface="Calibri" charset="0"/>
              </a:rPr>
              <a:t>columns</a:t>
            </a:r>
            <a:r>
              <a:rPr lang="nb-NO" dirty="0">
                <a:latin typeface="Calibri" charset="0"/>
                <a:ea typeface="Calibri" charset="0"/>
                <a:cs typeface="Calibri" charset="0"/>
              </a:rPr>
              <a:t>”.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dirty="0">
                <a:latin typeface="Calibri" charset="0"/>
                <a:ea typeface="Calibri" charset="0"/>
                <a:cs typeface="Calibri" charset="0"/>
              </a:rPr>
              <a:t>Det betyr at man ”</a:t>
            </a:r>
            <a:r>
              <a:rPr lang="nb-NO" dirty="0" err="1">
                <a:latin typeface="Calibri" charset="0"/>
                <a:ea typeface="Calibri" charset="0"/>
                <a:cs typeface="Calibri" charset="0"/>
              </a:rPr>
              <a:t>clustrer</a:t>
            </a:r>
            <a:r>
              <a:rPr lang="nb-NO" dirty="0">
                <a:latin typeface="Calibri" charset="0"/>
                <a:ea typeface="Calibri" charset="0"/>
                <a:cs typeface="Calibri" charset="0"/>
              </a:rPr>
              <a:t>” data sammen på disk &gt; Ergo litt som en </a:t>
            </a:r>
            <a:r>
              <a:rPr lang="nb-NO" dirty="0" err="1"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dirty="0">
                <a:latin typeface="Calibri" charset="0"/>
                <a:ea typeface="Calibri" charset="0"/>
                <a:cs typeface="Calibri" charset="0"/>
              </a:rPr>
              <a:t> store (se her. Eksempel)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dirty="0">
                <a:latin typeface="Calibri" charset="0"/>
                <a:ea typeface="Calibri" charset="0"/>
                <a:cs typeface="Calibri" charset="0"/>
              </a:rPr>
              <a:t>Det betyr at man kan gjøre en SELECT med bare nøkkelen og få alt</a:t>
            </a:r>
          </a:p>
          <a:p>
            <a:pPr marL="342900" lvl="2" indent="-342900" algn="l">
              <a:buSzPct val="75000"/>
              <a:buFont typeface="Arial" charset="0"/>
              <a:buChar char="•"/>
            </a:pPr>
            <a:r>
              <a:rPr lang="nb-NO" dirty="0">
                <a:latin typeface="Calibri" charset="0"/>
                <a:ea typeface="Calibri" charset="0"/>
                <a:cs typeface="Calibri" charset="0"/>
              </a:rPr>
              <a:t>Man kan også gjøre en SELECT med nøkkel og </a:t>
            </a:r>
            <a:r>
              <a:rPr lang="nb-NO" dirty="0" err="1">
                <a:latin typeface="Calibri" charset="0"/>
                <a:ea typeface="Calibri" charset="0"/>
                <a:cs typeface="Calibri" charset="0"/>
              </a:rPr>
              <a:t>clustering</a:t>
            </a:r>
            <a:r>
              <a:rPr lang="nb-NO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dirty="0" err="1"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dirty="0">
                <a:latin typeface="Calibri" charset="0"/>
                <a:ea typeface="Calibri" charset="0"/>
                <a:cs typeface="Calibri" charset="0"/>
              </a:rPr>
              <a:t> for å få en, eller flere ”</a:t>
            </a:r>
            <a:r>
              <a:rPr lang="nb-NO" dirty="0" err="1">
                <a:latin typeface="Calibri" charset="0"/>
                <a:ea typeface="Calibri" charset="0"/>
                <a:cs typeface="Calibri" charset="0"/>
              </a:rPr>
              <a:t>clustere</a:t>
            </a:r>
            <a:r>
              <a:rPr lang="nb-NO" dirty="0">
                <a:latin typeface="Calibri" charset="0"/>
                <a:ea typeface="Calibri" charset="0"/>
                <a:cs typeface="Calibri" charset="0"/>
              </a:rPr>
              <a:t>” av verdier. </a:t>
            </a:r>
            <a:r>
              <a:rPr lang="nb-NO" dirty="0" err="1">
                <a:latin typeface="Calibri" charset="0"/>
                <a:ea typeface="Calibri" charset="0"/>
                <a:cs typeface="Calibri" charset="0"/>
              </a:rPr>
              <a:t>Ref</a:t>
            </a:r>
            <a:r>
              <a:rPr lang="nb-NO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dirty="0" err="1">
                <a:latin typeface="Calibri" charset="0"/>
                <a:ea typeface="Calibri" charset="0"/>
                <a:cs typeface="Calibri" charset="0"/>
              </a:rPr>
              <a:t>weather_data</a:t>
            </a:r>
            <a:endParaRPr lang="nb-NO" dirty="0">
              <a:latin typeface="Calibri" charset="0"/>
              <a:ea typeface="Calibri" charset="0"/>
              <a:cs typeface="Calibri" charset="0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6812" y="1536536"/>
            <a:ext cx="5201744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b-NO" sz="5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nduit ITC Light"/>
                <a:ea typeface="Conduit ITC Light"/>
                <a:cs typeface="Conduit ITC Light"/>
                <a:sym typeface="Conduit ITC Light"/>
              </a:rPr>
              <a:t>HUSK PÅ DENNE</a:t>
            </a:r>
            <a:endParaRPr kumimoji="0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nduit ITC Light"/>
              <a:ea typeface="Conduit ITC Light"/>
              <a:cs typeface="Conduit ITC Light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56966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Hvem er jeg?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368" y="3220791"/>
            <a:ext cx="17582146" cy="7069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Andreas Baakind</a:t>
            </a: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Utvikler</a:t>
            </a:r>
            <a:endParaRPr lang="en-US" dirty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Prosjekt: Datainn</a:t>
            </a: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Sanntidsdata fra Vegnettet</a:t>
            </a: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500 – 600 sensorer</a:t>
            </a:r>
          </a:p>
          <a:p>
            <a:pPr marL="685800" lvl="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Mål: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Cirka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5000 sensorer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296" y="3220791"/>
            <a:ext cx="4544822" cy="530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99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29184" y="4497406"/>
            <a:ext cx="17739360" cy="383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12000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Hva er </a:t>
            </a:r>
            <a:br>
              <a:rPr lang="nb-NO" sz="12000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nb-NO" sz="12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</a:t>
            </a:r>
            <a:r>
              <a:rPr lang="nb-NO" sz="12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2000" dirty="0" err="1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sz="12000" dirty="0" smtClean="0">
                <a:solidFill>
                  <a:schemeClr val="tx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Stores?</a:t>
            </a:r>
            <a:endParaRPr lang="nb-NO" sz="12000" dirty="0">
              <a:solidFill>
                <a:schemeClr val="tx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00751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Store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368" y="3220791"/>
            <a:ext cx="17582146" cy="5915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Extensible record store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Data store for Big Data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IoT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Meldingstjenester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store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datamengder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Records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Milliarder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kolonner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per rad</a:t>
            </a:r>
          </a:p>
        </p:txBody>
      </p:sp>
    </p:spTree>
    <p:extLst>
      <p:ext uri="{BB962C8B-B14F-4D97-AF65-F5344CB8AC3E}">
        <p14:creationId xmlns:p14="http://schemas.microsoft.com/office/powerpoint/2010/main" val="13269192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415367" y="2771075"/>
            <a:ext cx="8399449" cy="528794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0000" tIns="180000" rIns="180000" bIns="180000" numCol="1" spcCol="38100" rtlCol="0" anchor="ctr" anchorCtr="0">
            <a:spAutoFit/>
          </a:bodyPr>
          <a:lstStyle/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CREATE TABLE </a:t>
            </a: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weather_data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Conduit ITC Light"/>
            </a:endParaRP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 INT,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err="1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sensor_id</a:t>
            </a: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INT,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timestamp </a:t>
            </a:r>
            <a:r>
              <a:rPr lang="en-US" sz="4000" dirty="0" err="1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datetime</a:t>
            </a: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temperature float,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PRIMARY KEY (id)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)</a:t>
            </a:r>
          </a:p>
        </p:txBody>
      </p:sp>
      <p:sp>
        <p:nvSpPr>
          <p:cNvPr id="5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Relasjonsdatabase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123841"/>
              </p:ext>
            </p:extLst>
          </p:nvPr>
        </p:nvGraphicFramePr>
        <p:xfrm>
          <a:off x="415366" y="8860550"/>
          <a:ext cx="17582148" cy="4198440"/>
        </p:xfrm>
        <a:graphic>
          <a:graphicData uri="http://schemas.openxmlformats.org/drawingml/2006/table">
            <a:tbl>
              <a:tblPr/>
              <a:tblGrid>
                <a:gridCol w="1742618"/>
                <a:gridCol w="3803904"/>
                <a:gridCol w="7168896"/>
                <a:gridCol w="4866730"/>
              </a:tblGrid>
              <a:tr h="1025023"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id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sensor_id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timestamp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temperature</a:t>
                      </a:r>
                      <a:endParaRPr lang="en-US" sz="61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2016-01-01T00:01:00.000Z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20.0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l" fontAlgn="b"/>
                      <a:r>
                        <a:rPr lang="is-I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is-I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2153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2016-01-01T00:02:00.000Z</a:t>
                      </a: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20.1</a:t>
                      </a:r>
                      <a:endParaRPr lang="is-I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3349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2153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2016-01-01T00:03:00.000Z</a:t>
                      </a: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4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20.2</a:t>
                      </a:r>
                      <a:endParaRPr lang="is-I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288000" marR="288000" marT="180000" marB="180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7968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415365" y="3706221"/>
            <a:ext cx="10850042" cy="445314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CREATE TABLE </a:t>
            </a:r>
            <a:r>
              <a:rPr kumimoji="0" lang="en-US" sz="4000" b="0" i="0" u="none" strike="noStrike" cap="none" spc="0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weather_data</a:t>
            </a:r>
            <a:endParaRPr kumimoji="0" lang="en-US" sz="4000" b="0" i="0" u="none" strike="noStrike" cap="none" spc="0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onsolas" charset="0"/>
              <a:ea typeface="Consolas" charset="0"/>
              <a:cs typeface="Consolas" charset="0"/>
              <a:sym typeface="Conduit ITC Light"/>
            </a:endParaRP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err="1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sensor_id</a:t>
            </a: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INT,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timestamp timestamp,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temperature float,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PRIMARY KEY (</a:t>
            </a:r>
            <a:r>
              <a:rPr lang="en-US" sz="4000" dirty="0" err="1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sensor_id</a:t>
            </a: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 timestamp)</a:t>
            </a:r>
          </a:p>
          <a:p>
            <a:pPr marL="0" marR="0" indent="0" algn="l" defTabSz="821531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Consolas" charset="0"/>
                <a:ea typeface="Consolas" charset="0"/>
                <a:cs typeface="Consolas" charset="0"/>
                <a:sym typeface="Conduit ITC Light"/>
              </a:rPr>
              <a:t>)</a:t>
            </a:r>
          </a:p>
        </p:txBody>
      </p:sp>
      <p:sp>
        <p:nvSpPr>
          <p:cNvPr id="5" name="Shape 119"/>
          <p:cNvSpPr/>
          <p:nvPr/>
        </p:nvSpPr>
        <p:spPr>
          <a:xfrm>
            <a:off x="415367" y="575185"/>
            <a:ext cx="1758214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20000">
                <a:solidFill>
                  <a:srgbClr val="3EC7C0"/>
                </a:solidFill>
              </a:defRPr>
            </a:pP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Wide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10000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Column</a:t>
            </a:r>
            <a:r>
              <a:rPr lang="nb-NO" sz="10000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Store</a:t>
            </a:r>
            <a:endParaRPr lang="nb-NO" sz="10000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415365" y="10925932"/>
            <a:ext cx="2160000" cy="216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sz="3200" b="1">
                <a:solidFill>
                  <a:schemeClr val="tx2">
                    <a:lumMod val="10000"/>
                  </a:schemeClr>
                </a:solidFill>
                <a:latin typeface="+mn-lt"/>
                <a:ea typeface="+mn-ea"/>
                <a:cs typeface="+mn-cs"/>
                <a:sym typeface="Helvetica Light"/>
              </a:rPr>
              <a:t>1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7615365" y="10925932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2016-01-01T00:00:02.000Z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2575365" y="10925932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2016-01-01T00:00:01.000Z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12655365" y="10925932"/>
            <a:ext cx="5040000" cy="1080000"/>
          </a:xfrm>
          <a:prstGeom prst="rect">
            <a:avLst/>
          </a:prstGeom>
          <a:solidFill>
            <a:srgbClr val="17BDB4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2016-01-01T00:00:03.000Z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615365" y="12005932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20.1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2575365" y="12005932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20.0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12655365" y="12005932"/>
            <a:ext cx="5040000" cy="1080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Calibri" charset="0"/>
              </a:rPr>
              <a:t>20.2</a:t>
            </a:r>
            <a:endParaRPr kumimoji="0" sz="3200" b="1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33792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292608" y="489215"/>
            <a:ext cx="17739360" cy="322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20000">
                <a:solidFill>
                  <a:srgbClr val="3EC7C0"/>
                </a:solidFill>
              </a:defRPr>
            </a:pPr>
            <a:r>
              <a:rPr lang="nb-NO" sz="20000" b="1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Google</a:t>
            </a:r>
            <a:r>
              <a:rPr lang="nb-NO" sz="20000" b="1" dirty="0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nb-NO" sz="20000" b="1" dirty="0" err="1" smtClean="0">
                <a:solidFill>
                  <a:srgbClr val="17BDB4"/>
                </a:solidFill>
                <a:latin typeface="Calibri" charset="0"/>
                <a:ea typeface="Calibri" charset="0"/>
                <a:cs typeface="Calibri" charset="0"/>
              </a:rPr>
              <a:t>Bigtable</a:t>
            </a:r>
            <a:endParaRPr lang="nb-NO" sz="20000" b="1" dirty="0">
              <a:solidFill>
                <a:srgbClr val="17BDB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9822" y="5525079"/>
            <a:ext cx="17582146" cy="82234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Grunnlaget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for Wide column stores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Påbegynt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2004</a:t>
            </a: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Bygget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for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høy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ytelse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Brukes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internt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av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de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fleste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løsningene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deres</a:t>
            </a: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  <a:p>
            <a:pPr marL="685800" indent="-685800" algn="l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Gmail, </a:t>
            </a:r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Youtube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, Maps, Earth, “My search history” etc.</a:t>
            </a:r>
            <a:b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</a:br>
            <a:r>
              <a:rPr lang="en-US" dirty="0" smtClean="0">
                <a:solidFill>
                  <a:schemeClr val="tx1">
                    <a:lumMod val="95000"/>
                  </a:schemeClr>
                </a:solidFill>
                <a:latin typeface="Calisto MT" charset="0"/>
                <a:ea typeface="Calisto MT" charset="0"/>
                <a:cs typeface="Calisto MT" charset="0"/>
              </a:rPr>
              <a:t>		</a:t>
            </a:r>
          </a:p>
          <a:p>
            <a:pPr marL="685800" lvl="8" indent="-685800" algn="l">
              <a:lnSpc>
                <a:spcPct val="150000"/>
              </a:lnSpc>
              <a:buFont typeface="Arial" charset="0"/>
              <a:buChar char="•"/>
            </a:pPr>
            <a:endParaRPr lang="en-US" dirty="0" smtClean="0">
              <a:solidFill>
                <a:schemeClr val="tx1">
                  <a:lumMod val="95000"/>
                </a:schemeClr>
              </a:solidFill>
              <a:latin typeface="Calisto MT" charset="0"/>
              <a:ea typeface="Calisto MT" charset="0"/>
              <a:cs typeface="Calisto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04115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85632" y="12331027"/>
            <a:ext cx="9180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hbase.apache.org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/images/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hbase_logo_with_orca_large.png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accumulo.apache.org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/images/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accumulo-logo.png</a:t>
            </a:r>
            <a:endParaRPr lang="en-US" sz="2000" dirty="0" smtClean="0">
              <a:solidFill>
                <a:schemeClr val="bg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http://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cassandra.apache.org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/media/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cassandra_logo.png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684" y="5369320"/>
            <a:ext cx="6320492" cy="1615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176" y="2595197"/>
            <a:ext cx="5969000" cy="1524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3176" y="8234680"/>
            <a:ext cx="6350000" cy="127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846" y="4800189"/>
            <a:ext cx="1906524" cy="24688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15986" y="3662341"/>
            <a:ext cx="2268249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b-NO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Bigtable</a:t>
            </a:r>
            <a:endParaRPr kumimoji="0" sz="5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505728" y="3657601"/>
            <a:ext cx="4638272" cy="251933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4505728" y="6176938"/>
            <a:ext cx="438224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/>
          <p:nvPr/>
        </p:nvCxnSpPr>
        <p:spPr>
          <a:xfrm>
            <a:off x="4505728" y="6176938"/>
            <a:ext cx="4638272" cy="269274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943231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3198958"/>
            <a:ext cx="8977122" cy="60169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51590" y="12772952"/>
            <a:ext cx="10190289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svn.apache.org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/repos/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asf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cassandra</a:t>
            </a:r>
            <a:r>
              <a:rPr lang="en-US" sz="3000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/logo/</a:t>
            </a:r>
            <a:r>
              <a:rPr lang="en-US" sz="3000" dirty="0" err="1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cassandra.svg</a:t>
            </a:r>
            <a:endParaRPr kumimoji="0" sz="30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duit IT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87898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Custom 2">
      <a:dk1>
        <a:srgbClr val="FFFFF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onduit ITC Light"/>
            <a:ea typeface="Conduit ITC Light"/>
            <a:cs typeface="Conduit ITC Light"/>
            <a:sym typeface="Conduit ITC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Conduit ITC Light"/>
            <a:ea typeface="Conduit ITC Light"/>
            <a:cs typeface="Conduit ITC Light"/>
            <a:sym typeface="Conduit ITC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5788</TotalTime>
  <Words>1654</Words>
  <Application>Microsoft Macintosh PowerPoint</Application>
  <PresentationFormat>Custom</PresentationFormat>
  <Paragraphs>232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Calibri</vt:lpstr>
      <vt:lpstr>Calisto MT</vt:lpstr>
      <vt:lpstr>Conduit ITC Light</vt:lpstr>
      <vt:lpstr>Consolas</vt:lpstr>
      <vt:lpstr>Helvetica Light</vt:lpstr>
      <vt:lpstr>Helvetica Neue</vt:lpstr>
      <vt:lpstr>Source Sans Pro</vt:lpstr>
      <vt:lpstr>Source Sans Pro Light</vt:lpstr>
      <vt:lpstr>Wingdings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Andreas Baakind</cp:lastModifiedBy>
  <cp:revision>76</cp:revision>
  <dcterms:modified xsi:type="dcterms:W3CDTF">2016-05-02T19:30:18Z</dcterms:modified>
</cp:coreProperties>
</file>